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1" r:id="rId6"/>
    <p:sldId id="295" r:id="rId7"/>
    <p:sldId id="664" r:id="rId8"/>
    <p:sldId id="665" r:id="rId9"/>
    <p:sldId id="294" r:id="rId10"/>
    <p:sldId id="296" r:id="rId11"/>
    <p:sldId id="293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130"/>
    <a:srgbClr val="A61514"/>
    <a:srgbClr val="2E3D92"/>
    <a:srgbClr val="0D7F6A"/>
    <a:srgbClr val="304297"/>
    <a:srgbClr val="C25FC3"/>
    <a:srgbClr val="C01E41"/>
    <a:srgbClr val="565D8A"/>
    <a:srgbClr val="616999"/>
    <a:srgbClr val="FB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39" autoAdjust="0"/>
  </p:normalViewPr>
  <p:slideViewPr>
    <p:cSldViewPr snapToGrid="0">
      <p:cViewPr>
        <p:scale>
          <a:sx n="104" d="100"/>
          <a:sy n="104" d="100"/>
        </p:scale>
        <p:origin x="8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734" y="1163048"/>
            <a:ext cx="6995531" cy="18239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304297"/>
                </a:solidFill>
              </a:rPr>
              <a:t>STIGMA DELL’OBESITA’: </a:t>
            </a:r>
            <a:br>
              <a:rPr lang="it-IT" dirty="0">
                <a:solidFill>
                  <a:srgbClr val="304297"/>
                </a:solidFill>
              </a:rPr>
            </a:br>
            <a:r>
              <a:rPr lang="it-IT" dirty="0">
                <a:solidFill>
                  <a:srgbClr val="304297"/>
                </a:solidFill>
              </a:rPr>
              <a:t>A CHE PUNTO SIAMO?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785" y="3593762"/>
            <a:ext cx="7144214" cy="1279652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it-IT" sz="9600" b="1" i="1" dirty="0">
                <a:solidFill>
                  <a:srgbClr val="E79130"/>
                </a:solidFill>
              </a:rPr>
              <a:t>Dr.ssa Emanuela Paone</a:t>
            </a:r>
          </a:p>
          <a:p>
            <a:pPr algn="ctr">
              <a:spcBef>
                <a:spcPts val="600"/>
              </a:spcBef>
            </a:pPr>
            <a:r>
              <a:rPr lang="it-IT" sz="6400" b="1" i="1" dirty="0">
                <a:solidFill>
                  <a:srgbClr val="E79130"/>
                </a:solidFill>
              </a:rPr>
              <a:t>Psicologa Psicoterapeuta</a:t>
            </a:r>
          </a:p>
          <a:p>
            <a:pPr algn="ctr">
              <a:spcBef>
                <a:spcPts val="600"/>
              </a:spcBef>
            </a:pPr>
            <a:endParaRPr lang="it-IT" sz="8000" b="1" i="1" dirty="0">
              <a:solidFill>
                <a:srgbClr val="E7913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it-IT" sz="7200" b="1" i="1" dirty="0">
                <a:solidFill>
                  <a:srgbClr val="E79130"/>
                </a:solidFill>
              </a:rPr>
              <a:t>Consigliere Affine SICOB area Psicologia Psichiatria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2FE6AA-C171-6532-7B0B-AC822532831D}"/>
              </a:ext>
            </a:extLst>
          </p:cNvPr>
          <p:cNvSpPr txBox="1"/>
          <p:nvPr/>
        </p:nvSpPr>
        <p:spPr>
          <a:xfrm>
            <a:off x="6178475" y="5605713"/>
            <a:ext cx="5708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1800" i="1" dirty="0">
                <a:solidFill>
                  <a:srgbClr val="790507"/>
                </a:solidFill>
                <a:latin typeface="Cambria" panose="02040503050406030204" pitchFamily="18" charset="0"/>
              </a:rPr>
              <a:t>«</a:t>
            </a: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Sapienza»</a:t>
            </a:r>
            <a:r>
              <a:rPr lang="it-IT" sz="1800" b="1" dirty="0">
                <a:solidFill>
                  <a:srgbClr val="790507"/>
                </a:solidFill>
                <a:latin typeface="Cambria" panose="02040503050406030204" pitchFamily="18" charset="0"/>
              </a:rPr>
              <a:t>  Università di Roma</a:t>
            </a:r>
            <a:endParaRPr lang="it-IT" sz="1800" b="1" i="1" dirty="0">
              <a:solidFill>
                <a:srgbClr val="790507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 </a:t>
            </a:r>
            <a:r>
              <a:rPr lang="it-IT" sz="1800" b="1" i="1" dirty="0" err="1">
                <a:solidFill>
                  <a:srgbClr val="790507"/>
                </a:solidFill>
                <a:latin typeface="Cambria" panose="02040503050406030204" pitchFamily="18" charset="0"/>
              </a:rPr>
              <a:t>Bariatric</a:t>
            </a: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 and </a:t>
            </a:r>
            <a:r>
              <a:rPr lang="it-IT" sz="1800" b="1" i="1" dirty="0" err="1">
                <a:solidFill>
                  <a:srgbClr val="790507"/>
                </a:solidFill>
                <a:latin typeface="Cambria" panose="02040503050406030204" pitchFamily="18" charset="0"/>
              </a:rPr>
              <a:t>Metabolic</a:t>
            </a: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 Center of </a:t>
            </a:r>
            <a:r>
              <a:rPr lang="it-IT" sz="1800" b="1" i="1" dirty="0" err="1">
                <a:solidFill>
                  <a:srgbClr val="790507"/>
                </a:solidFill>
                <a:latin typeface="Cambria" panose="02040503050406030204" pitchFamily="18" charset="0"/>
              </a:rPr>
              <a:t>Excellence</a:t>
            </a: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  </a:t>
            </a:r>
            <a:r>
              <a:rPr lang="it-IT" sz="1800" b="1" i="1" dirty="0" err="1">
                <a:solidFill>
                  <a:srgbClr val="790507"/>
                </a:solidFill>
                <a:latin typeface="Cambria" panose="02040503050406030204" pitchFamily="18" charset="0"/>
              </a:rPr>
              <a:t>S.I.C.Ob</a:t>
            </a: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.</a:t>
            </a:r>
            <a:endParaRPr lang="it-IT" sz="1800" b="1" dirty="0">
              <a:solidFill>
                <a:srgbClr val="790507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it-IT" sz="1800" b="1" i="1" dirty="0">
                <a:solidFill>
                  <a:srgbClr val="790507"/>
                </a:solidFill>
                <a:latin typeface="Cambria" panose="02040503050406030204" pitchFamily="18" charset="0"/>
              </a:rPr>
              <a:t>Polo Pontino-ICOT (LT)</a:t>
            </a:r>
          </a:p>
        </p:txBody>
      </p:sp>
      <p:pic>
        <p:nvPicPr>
          <p:cNvPr id="7" name="Segnaposto contenuto 13">
            <a:extLst>
              <a:ext uri="{FF2B5EF4-FFF2-40B4-BE49-F238E27FC236}">
                <a16:creationId xmlns:a16="http://schemas.microsoft.com/office/drawing/2014/main" id="{1B6B9FA1-5F56-A5F7-399A-5736A06BF3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5164868" y="5480223"/>
            <a:ext cx="848659" cy="12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7B8C5-AA51-923C-0D67-C059E6ABA028}"/>
              </a:ext>
            </a:extLst>
          </p:cNvPr>
          <p:cNvSpPr txBox="1"/>
          <p:nvPr/>
        </p:nvSpPr>
        <p:spPr>
          <a:xfrm>
            <a:off x="7749683" y="290401"/>
            <a:ext cx="208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79130"/>
                </a:solidFill>
              </a:rPr>
              <a:t>31 OTTOBRE 2025</a:t>
            </a:r>
          </a:p>
          <a:p>
            <a:pPr algn="ctr"/>
            <a:r>
              <a:rPr lang="it-IT" sz="2000" b="1" dirty="0">
                <a:solidFill>
                  <a:srgbClr val="E79130"/>
                </a:solidFill>
              </a:rPr>
              <a:t>SALA LIGEA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A338881E-138C-FA5F-8C83-E34546F490DE}"/>
              </a:ext>
            </a:extLst>
          </p:cNvPr>
          <p:cNvSpPr/>
          <p:nvPr/>
        </p:nvSpPr>
        <p:spPr>
          <a:xfrm>
            <a:off x="0" y="5963069"/>
            <a:ext cx="12192000" cy="308606"/>
          </a:xfrm>
          <a:prstGeom prst="rect">
            <a:avLst/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56F195-21FF-7A1E-DAD2-10613E93197A}"/>
              </a:ext>
            </a:extLst>
          </p:cNvPr>
          <p:cNvSpPr txBox="1"/>
          <p:nvPr/>
        </p:nvSpPr>
        <p:spPr>
          <a:xfrm>
            <a:off x="6118578" y="1512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Segnaposto contenuto 13">
            <a:extLst>
              <a:ext uri="{FF2B5EF4-FFF2-40B4-BE49-F238E27FC236}">
                <a16:creationId xmlns:a16="http://schemas.microsoft.com/office/drawing/2014/main" id="{43811CDE-5FB4-9339-8420-27DBDB82CC7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530263" y="5376253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A044E3-BE44-D12A-1812-F388F57416B0}"/>
              </a:ext>
            </a:extLst>
          </p:cNvPr>
          <p:cNvSpPr txBox="1"/>
          <p:nvPr/>
        </p:nvSpPr>
        <p:spPr>
          <a:xfrm>
            <a:off x="90311" y="67918"/>
            <a:ext cx="1193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2E3D92"/>
                </a:solidFill>
                <a:latin typeface="Century" panose="02040604050505020304" pitchFamily="18" charset="0"/>
                <a:cs typeface="Arial Narrow" panose="020B0604020202020204" pitchFamily="34" charset="0"/>
              </a:rPr>
              <a:t>XXI sec.</a:t>
            </a:r>
            <a:r>
              <a:rPr lang="it-IT" sz="2800" b="1" i="1" dirty="0">
                <a:solidFill>
                  <a:srgbClr val="2E3D92"/>
                </a:solidFill>
                <a:cs typeface="Arial Narrow" panose="020B0604020202020204" pitchFamily="34" charset="0"/>
              </a:rPr>
              <a:t>: </a:t>
            </a:r>
            <a:r>
              <a:rPr lang="it-IT" sz="2800" b="1" i="1" dirty="0">
                <a:solidFill>
                  <a:srgbClr val="2E3D92"/>
                </a:solidFill>
                <a:latin typeface="Century" panose="02040604050505020304" pitchFamily="18" charset="0"/>
                <a:cs typeface="Arial Narrow" panose="020B0604020202020204" pitchFamily="34" charset="0"/>
              </a:rPr>
              <a:t>Obesità sfida umanitaria 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23944F5-8A85-290C-50C8-AD02FE0D63C8}"/>
              </a:ext>
            </a:extLst>
          </p:cNvPr>
          <p:cNvCxnSpPr>
            <a:cxnSpLocks/>
          </p:cNvCxnSpPr>
          <p:nvPr/>
        </p:nvCxnSpPr>
        <p:spPr>
          <a:xfrm>
            <a:off x="689342" y="2559376"/>
            <a:ext cx="2530045" cy="0"/>
          </a:xfrm>
          <a:prstGeom prst="straightConnector1">
            <a:avLst/>
          </a:prstGeom>
          <a:ln w="28575">
            <a:solidFill>
              <a:srgbClr val="0D7F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818F2B-8BA9-9EBD-4C34-A6D92AE9AE82}"/>
              </a:ext>
            </a:extLst>
          </p:cNvPr>
          <p:cNvSpPr txBox="1"/>
          <p:nvPr/>
        </p:nvSpPr>
        <p:spPr>
          <a:xfrm>
            <a:off x="612272" y="2053940"/>
            <a:ext cx="25083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D7F6A"/>
                </a:solidFill>
                <a:latin typeface="Century" panose="02040604050505020304" pitchFamily="18" charset="0"/>
              </a:rPr>
              <a:t>GLOBESITA’</a:t>
            </a:r>
          </a:p>
          <a:p>
            <a:pPr algn="ctr"/>
            <a:r>
              <a:rPr lang="it-IT" sz="900" dirty="0">
                <a:latin typeface="Century" panose="02040604050505020304" pitchFamily="18" charset="0"/>
              </a:rPr>
              <a:t>OMS 2022</a:t>
            </a:r>
          </a:p>
          <a:p>
            <a:endParaRPr lang="it-IT" sz="900" b="1" dirty="0">
              <a:solidFill>
                <a:srgbClr val="0D7F6A"/>
              </a:solidFill>
              <a:latin typeface="Century" panose="02040604050505020304" pitchFamily="18" charset="0"/>
              <a:cs typeface="Calisto MT"/>
            </a:endParaRPr>
          </a:p>
          <a:p>
            <a:r>
              <a:rPr lang="it-IT" sz="1200" dirty="0">
                <a:solidFill>
                  <a:srgbClr val="0D7F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L’Obesità è una </a:t>
            </a:r>
            <a:r>
              <a:rPr lang="it-IT" sz="1200" u="sng" dirty="0">
                <a:solidFill>
                  <a:srgbClr val="0D7F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EPIDEMIA GLOBALE </a:t>
            </a:r>
            <a:r>
              <a:rPr lang="it-IT" sz="1200" dirty="0">
                <a:solidFill>
                  <a:srgbClr val="0D7F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considerazione della sua morbilità e mortalità e rappresenta uno dei principali problemi di salute pubblica al mondo</a:t>
            </a:r>
          </a:p>
          <a:p>
            <a:endParaRPr lang="it-IT" sz="1200" b="1" dirty="0">
              <a:solidFill>
                <a:srgbClr val="0D7F6A"/>
              </a:solidFill>
              <a:latin typeface="Century" panose="02040604050505020304" pitchFamily="18" charset="0"/>
              <a:cs typeface="Calisto MT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4964555-2187-6849-759F-FD92DE4C95A9}"/>
              </a:ext>
            </a:extLst>
          </p:cNvPr>
          <p:cNvCxnSpPr>
            <a:cxnSpLocks/>
          </p:cNvCxnSpPr>
          <p:nvPr/>
        </p:nvCxnSpPr>
        <p:spPr>
          <a:xfrm>
            <a:off x="1726465" y="3901204"/>
            <a:ext cx="0" cy="757989"/>
          </a:xfrm>
          <a:prstGeom prst="straightConnector1">
            <a:avLst/>
          </a:prstGeom>
          <a:ln w="19050">
            <a:solidFill>
              <a:srgbClr val="0D7F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82F46C-F305-7E13-0205-80772B600D6C}"/>
              </a:ext>
            </a:extLst>
          </p:cNvPr>
          <p:cNvSpPr txBox="1"/>
          <p:nvPr/>
        </p:nvSpPr>
        <p:spPr>
          <a:xfrm>
            <a:off x="599030" y="4937402"/>
            <a:ext cx="2448106" cy="338554"/>
          </a:xfrm>
          <a:prstGeom prst="rect">
            <a:avLst/>
          </a:prstGeom>
          <a:noFill/>
          <a:ln w="19050">
            <a:solidFill>
              <a:srgbClr val="0D7F6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34A3A"/>
                </a:solidFill>
                <a:latin typeface="Century" panose="02040604050505020304" pitchFamily="18" charset="0"/>
              </a:rPr>
              <a:t>DIRITTO ALLA CURA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B3E10D-73BF-EE7C-4384-B19C4FA00563}"/>
              </a:ext>
            </a:extLst>
          </p:cNvPr>
          <p:cNvSpPr txBox="1"/>
          <p:nvPr/>
        </p:nvSpPr>
        <p:spPr>
          <a:xfrm>
            <a:off x="8988009" y="2077441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565D8A"/>
                </a:solidFill>
                <a:latin typeface="Century" panose="02040604050505020304" pitchFamily="18" charset="0"/>
              </a:rPr>
              <a:t>GRASSOFOBIA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B3BB11F-5C4D-9B22-AE83-67597F6AF3BA}"/>
              </a:ext>
            </a:extLst>
          </p:cNvPr>
          <p:cNvCxnSpPr>
            <a:cxnSpLocks/>
          </p:cNvCxnSpPr>
          <p:nvPr/>
        </p:nvCxnSpPr>
        <p:spPr>
          <a:xfrm flipH="1">
            <a:off x="8363397" y="2514220"/>
            <a:ext cx="2658037" cy="0"/>
          </a:xfrm>
          <a:prstGeom prst="straightConnector1">
            <a:avLst/>
          </a:prstGeom>
          <a:ln w="28575">
            <a:solidFill>
              <a:srgbClr val="56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5AD35F7-4995-0E17-373A-4F96626640D0}"/>
              </a:ext>
            </a:extLst>
          </p:cNvPr>
          <p:cNvSpPr txBox="1"/>
          <p:nvPr/>
        </p:nvSpPr>
        <p:spPr>
          <a:xfrm>
            <a:off x="8429908" y="2578078"/>
            <a:ext cx="2745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565D8A"/>
                </a:solidFill>
                <a:latin typeface="TimesNewRomanPSMT"/>
              </a:rPr>
              <a:t>L’individuo è socialmente designato come responsabile primario del benessere o malessere del proprio corpo. </a:t>
            </a:r>
          </a:p>
          <a:p>
            <a:pPr algn="just"/>
            <a:r>
              <a:rPr lang="it-IT" sz="1200" dirty="0">
                <a:solidFill>
                  <a:srgbClr val="565D8A"/>
                </a:solidFill>
                <a:latin typeface="TimesNewRomanPSMT"/>
              </a:rPr>
              <a:t>L’eccesso di peso costituisce il segno di una mancanza di disciplina e di controllo su se stessi e implica un giudizio negativo categorico. 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3B6661E-E3A0-0850-0A30-9EB8A9D48A88}"/>
              </a:ext>
            </a:extLst>
          </p:cNvPr>
          <p:cNvCxnSpPr>
            <a:cxnSpLocks/>
          </p:cNvCxnSpPr>
          <p:nvPr/>
        </p:nvCxnSpPr>
        <p:spPr>
          <a:xfrm>
            <a:off x="9787529" y="4056182"/>
            <a:ext cx="0" cy="750722"/>
          </a:xfrm>
          <a:prstGeom prst="straightConnector1">
            <a:avLst/>
          </a:prstGeom>
          <a:ln w="19050">
            <a:solidFill>
              <a:srgbClr val="56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9276C9F-1D85-CB4F-8E98-94C06496E7B2}"/>
              </a:ext>
            </a:extLst>
          </p:cNvPr>
          <p:cNvSpPr txBox="1"/>
          <p:nvPr/>
        </p:nvSpPr>
        <p:spPr>
          <a:xfrm>
            <a:off x="8703743" y="4931959"/>
            <a:ext cx="2317683" cy="338554"/>
          </a:xfrm>
          <a:prstGeom prst="rect">
            <a:avLst/>
          </a:prstGeom>
          <a:noFill/>
          <a:ln w="19050">
            <a:solidFill>
              <a:srgbClr val="616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565D8A"/>
                </a:solidFill>
                <a:latin typeface="Century" panose="02040604050505020304" pitchFamily="18" charset="0"/>
              </a:rPr>
              <a:t>STIGMA SOCIALE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0C1AB239-DA53-3FF8-0D20-89ADB9F84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13292"/>
          <a:stretch/>
        </p:blipFill>
        <p:spPr>
          <a:xfrm rot="5400000">
            <a:off x="3976787" y="870191"/>
            <a:ext cx="3640103" cy="4233323"/>
          </a:xfrm>
          <a:prstGeom prst="rect">
            <a:avLst/>
          </a:prstGeom>
        </p:spPr>
      </p:pic>
      <p:sp>
        <p:nvSpPr>
          <p:cNvPr id="27" name="Ovale 26">
            <a:extLst>
              <a:ext uri="{FF2B5EF4-FFF2-40B4-BE49-F238E27FC236}">
                <a16:creationId xmlns:a16="http://schemas.microsoft.com/office/drawing/2014/main" id="{3CD7FEA9-ACCB-396C-7186-B3DA63325916}"/>
              </a:ext>
            </a:extLst>
          </p:cNvPr>
          <p:cNvSpPr/>
          <p:nvPr/>
        </p:nvSpPr>
        <p:spPr>
          <a:xfrm>
            <a:off x="6867838" y="2578078"/>
            <a:ext cx="869244" cy="4289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1422FEC-5864-D709-662A-FB90E52141EB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  <p:bldP spid="19" grpId="0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51">
            <a:extLst>
              <a:ext uri="{FF2B5EF4-FFF2-40B4-BE49-F238E27FC236}">
                <a16:creationId xmlns:a16="http://schemas.microsoft.com/office/drawing/2014/main" id="{524E5663-8764-5F9F-3D30-C2FA4D0C43AC}"/>
              </a:ext>
            </a:extLst>
          </p:cNvPr>
          <p:cNvSpPr/>
          <p:nvPr/>
        </p:nvSpPr>
        <p:spPr>
          <a:xfrm>
            <a:off x="0" y="5963069"/>
            <a:ext cx="12192000" cy="308606"/>
          </a:xfrm>
          <a:prstGeom prst="rect">
            <a:avLst/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96E96C1C-FE96-4252-60CB-C8EA854986B0}"/>
              </a:ext>
            </a:extLst>
          </p:cNvPr>
          <p:cNvSpPr/>
          <p:nvPr/>
        </p:nvSpPr>
        <p:spPr>
          <a:xfrm>
            <a:off x="90311" y="880533"/>
            <a:ext cx="3528052" cy="4723183"/>
          </a:xfrm>
          <a:prstGeom prst="rect">
            <a:avLst/>
          </a:prstGeom>
          <a:solidFill>
            <a:schemeClr val="bg1"/>
          </a:solidFill>
          <a:ln>
            <a:solidFill>
              <a:srgbClr val="304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4F2F1C-EF3F-ACC7-6325-29A2E015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86" b="14505"/>
          <a:stretch/>
        </p:blipFill>
        <p:spPr>
          <a:xfrm rot="5400000">
            <a:off x="597567" y="2884197"/>
            <a:ext cx="2633072" cy="27017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BF4C4B-0B27-7329-C387-BC198836F8B5}"/>
              </a:ext>
            </a:extLst>
          </p:cNvPr>
          <p:cNvSpPr txBox="1"/>
          <p:nvPr/>
        </p:nvSpPr>
        <p:spPr>
          <a:xfrm>
            <a:off x="197128" y="978046"/>
            <a:ext cx="3342128" cy="196977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mbria" panose="02040503050406030204" pitchFamily="18" charset="0"/>
              </a:rPr>
              <a:t>Teoria Socio Ecologica modello complesso e multilivello ampiamente utilizzato</a:t>
            </a:r>
          </a:p>
          <a:p>
            <a:pPr algn="ctr"/>
            <a:r>
              <a:rPr lang="it-IT" sz="1200" dirty="0">
                <a:latin typeface="Cambria" panose="02040503050406030204" pitchFamily="18" charset="0"/>
              </a:rPr>
              <a:t>nella promozione della salute e nella prevenzione: </a:t>
            </a:r>
          </a:p>
          <a:p>
            <a:pPr algn="ctr"/>
            <a:endParaRPr lang="it-IT" sz="1200" dirty="0">
              <a:latin typeface="Cambria" panose="02040503050406030204" pitchFamily="18" charset="0"/>
            </a:endParaRPr>
          </a:p>
          <a:p>
            <a:pPr algn="ctr"/>
            <a:r>
              <a:rPr lang="it-IT" sz="1200" dirty="0">
                <a:latin typeface="Cambria" panose="02040503050406030204" pitchFamily="18" charset="0"/>
              </a:rPr>
              <a:t>«</a:t>
            </a:r>
            <a:r>
              <a:rPr lang="it-IT" sz="1200" i="1" dirty="0">
                <a:latin typeface="Cambria" panose="02040503050406030204" pitchFamily="18" charset="0"/>
              </a:rPr>
              <a:t>Sviluppo umano e comportamento, sono il  risultato dell’interazione dinamica tra soggetto e molteplici sistemi ambientali che lo circondano tra individui e i loro contesti fisici e sociali</a:t>
            </a:r>
            <a:r>
              <a:rPr lang="it-IT" sz="1200" dirty="0">
                <a:latin typeface="Cambria" panose="02040503050406030204" pitchFamily="18" charset="0"/>
              </a:rPr>
              <a:t>».</a:t>
            </a:r>
          </a:p>
          <a:p>
            <a:pPr algn="r"/>
            <a:r>
              <a:rPr lang="it-IT" sz="1000" b="1" i="1" dirty="0">
                <a:latin typeface="Cambria" panose="02040503050406030204" pitchFamily="18" charset="0"/>
              </a:rPr>
              <a:t>U. </a:t>
            </a:r>
            <a:r>
              <a:rPr lang="it-IT" sz="1000" b="1" i="1" dirty="0" err="1">
                <a:latin typeface="Cambria" panose="02040503050406030204" pitchFamily="18" charset="0"/>
              </a:rPr>
              <a:t>Bronfenbrenner</a:t>
            </a:r>
            <a:r>
              <a:rPr lang="it-IT" sz="1400" dirty="0">
                <a:latin typeface="Cambria" panose="02040503050406030204" pitchFamily="18" charset="0"/>
              </a:rPr>
              <a:t> 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F929B8-FAA3-4CB9-1DC5-5A2ADD97C1CA}"/>
              </a:ext>
            </a:extLst>
          </p:cNvPr>
          <p:cNvSpPr txBox="1"/>
          <p:nvPr/>
        </p:nvSpPr>
        <p:spPr>
          <a:xfrm>
            <a:off x="90311" y="37213"/>
            <a:ext cx="1197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2E3D92"/>
                </a:solidFill>
                <a:latin typeface="Century" panose="02040604050505020304" pitchFamily="18" charset="0"/>
              </a:rPr>
              <a:t>Stigma del Peso </a:t>
            </a:r>
            <a:r>
              <a:rPr lang="it-IT" sz="2800" b="1" i="1" dirty="0">
                <a:solidFill>
                  <a:srgbClr val="2E3D92"/>
                </a:solidFill>
                <a:latin typeface="Cambria" panose="02040503050406030204" pitchFamily="18" charset="0"/>
              </a:rPr>
              <a:t>: </a:t>
            </a:r>
            <a:r>
              <a:rPr lang="it-IT" sz="2800" b="1" i="1" dirty="0">
                <a:solidFill>
                  <a:srgbClr val="2E3D92"/>
                </a:solidFill>
                <a:latin typeface="Century" panose="02040604050505020304" pitchFamily="18" charset="0"/>
              </a:rPr>
              <a:t>Approccio Socio Ecologico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9EC515-DFA5-1B20-9DE6-686905BF408B}"/>
              </a:ext>
            </a:extLst>
          </p:cNvPr>
          <p:cNvSpPr txBox="1"/>
          <p:nvPr/>
        </p:nvSpPr>
        <p:spPr>
          <a:xfrm>
            <a:off x="3815288" y="1376683"/>
            <a:ext cx="3618701" cy="2723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Circa il </a:t>
            </a:r>
            <a:r>
              <a:rPr lang="it-IT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it-IT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degli adulti riferisce esperienze di stigma del peso, nel corso della vita, e coloro che soffrono di obesità grave sono a più alto rischio</a:t>
            </a:r>
            <a:endParaRPr lang="it-IT" sz="1400" dirty="0">
              <a:latin typeface="Cambria" panose="02040503050406030204" pitchFamily="18" charset="0"/>
            </a:endParaRPr>
          </a:p>
          <a:p>
            <a:pPr algn="just"/>
            <a:endParaRPr lang="it-IT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stigma del peso è pervasivo e opera ai seguenti livelli: </a:t>
            </a:r>
          </a:p>
          <a:p>
            <a:pPr algn="just"/>
            <a:r>
              <a:rPr 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Costrutto I</a:t>
            </a:r>
            <a:r>
              <a:rPr lang="it-IT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ndividuale</a:t>
            </a:r>
          </a:p>
          <a:p>
            <a:pPr algn="just"/>
            <a:r>
              <a:rPr lang="it-IT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Vissuto I</a:t>
            </a:r>
            <a:r>
              <a:rPr lang="it-IT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nterpersonale e Sociale </a:t>
            </a:r>
            <a:r>
              <a:rPr lang="it-IT" sz="9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(inclusi l'istruzione, l'assistenza sanitaria, il posto di lavoro e i media).</a:t>
            </a:r>
          </a:p>
          <a:p>
            <a:pPr algn="just"/>
            <a:endParaRPr lang="it-IT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781FB8C-B162-5567-B02D-9096B514715D}"/>
              </a:ext>
            </a:extLst>
          </p:cNvPr>
          <p:cNvCxnSpPr>
            <a:cxnSpLocks/>
          </p:cNvCxnSpPr>
          <p:nvPr/>
        </p:nvCxnSpPr>
        <p:spPr>
          <a:xfrm flipV="1">
            <a:off x="7568864" y="1765136"/>
            <a:ext cx="576326" cy="345886"/>
          </a:xfrm>
          <a:prstGeom prst="straightConnector1">
            <a:avLst/>
          </a:prstGeom>
          <a:ln>
            <a:solidFill>
              <a:srgbClr val="E791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8572D1A-9C4F-BAD5-E822-7A2DF28AAE7B}"/>
              </a:ext>
            </a:extLst>
          </p:cNvPr>
          <p:cNvCxnSpPr>
            <a:cxnSpLocks/>
          </p:cNvCxnSpPr>
          <p:nvPr/>
        </p:nvCxnSpPr>
        <p:spPr>
          <a:xfrm>
            <a:off x="7568864" y="2822222"/>
            <a:ext cx="662527" cy="0"/>
          </a:xfrm>
          <a:prstGeom prst="straightConnector1">
            <a:avLst/>
          </a:prstGeom>
          <a:ln>
            <a:solidFill>
              <a:srgbClr val="E791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2BE61DC-021C-ACE5-5CAE-D22361F14FB1}"/>
              </a:ext>
            </a:extLst>
          </p:cNvPr>
          <p:cNvCxnSpPr>
            <a:cxnSpLocks/>
          </p:cNvCxnSpPr>
          <p:nvPr/>
        </p:nvCxnSpPr>
        <p:spPr>
          <a:xfrm>
            <a:off x="7585758" y="3559224"/>
            <a:ext cx="656922" cy="188688"/>
          </a:xfrm>
          <a:prstGeom prst="straightConnector1">
            <a:avLst/>
          </a:prstGeom>
          <a:ln>
            <a:solidFill>
              <a:srgbClr val="E791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AAAEF9C-FFE9-8946-1FD9-EC1199DD8768}"/>
              </a:ext>
            </a:extLst>
          </p:cNvPr>
          <p:cNvSpPr txBox="1"/>
          <p:nvPr/>
        </p:nvSpPr>
        <p:spPr>
          <a:xfrm>
            <a:off x="8373718" y="1366249"/>
            <a:ext cx="3618701" cy="830997"/>
          </a:xfrm>
          <a:prstGeom prst="rect">
            <a:avLst/>
          </a:prstGeom>
          <a:noFill/>
          <a:ln w="28575"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mbria" panose="02040503050406030204" pitchFamily="18" charset="0"/>
              </a:rPr>
              <a:t>STIGMA del PESO VISSUTO</a:t>
            </a:r>
          </a:p>
          <a:p>
            <a:r>
              <a:rPr lang="it-IT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Pregiudizi e Atteggiamenti negativi e discriminanti chiaramente evidenziabili  a livello interpersonale e sociale</a:t>
            </a:r>
            <a:endParaRPr lang="it-IT" sz="1200" dirty="0">
              <a:latin typeface="Cambria" panose="02040503050406030204" pitchFamily="18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AA87F1-A0B9-84E3-B14E-E2A96864DDE8}"/>
              </a:ext>
            </a:extLst>
          </p:cNvPr>
          <p:cNvSpPr txBox="1"/>
          <p:nvPr/>
        </p:nvSpPr>
        <p:spPr>
          <a:xfrm>
            <a:off x="8373719" y="2500472"/>
            <a:ext cx="3621154" cy="646331"/>
          </a:xfrm>
          <a:prstGeom prst="rect">
            <a:avLst/>
          </a:prstGeom>
          <a:noFill/>
          <a:ln w="28575"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mbria" panose="02040503050406030204" pitchFamily="18" charset="0"/>
              </a:rPr>
              <a:t>STIGMA del Peso ANTICIPATO</a:t>
            </a:r>
          </a:p>
          <a:p>
            <a:r>
              <a:rPr lang="it-IT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revedono l'esposizione alle esperienze sociali con preoccupazione, angoscia o evitamento</a:t>
            </a:r>
            <a:endParaRPr lang="it-IT" sz="1200" dirty="0">
              <a:latin typeface="Cambria" panose="020405030504060302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4BCA36-C728-56D2-DEAB-25DF7C4986A9}"/>
              </a:ext>
            </a:extLst>
          </p:cNvPr>
          <p:cNvSpPr txBox="1"/>
          <p:nvPr/>
        </p:nvSpPr>
        <p:spPr>
          <a:xfrm>
            <a:off x="8360582" y="3488133"/>
            <a:ext cx="3707237" cy="646331"/>
          </a:xfrm>
          <a:prstGeom prst="rect">
            <a:avLst/>
          </a:prstGeom>
          <a:noFill/>
          <a:ln w="28575"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ambria" panose="02040503050406030204" pitchFamily="18" charset="0"/>
              </a:rPr>
              <a:t>STIGMA del Peso INTERIORIZZATO</a:t>
            </a:r>
          </a:p>
          <a:p>
            <a:r>
              <a:rPr lang="it-IT" sz="1200" dirty="0">
                <a:latin typeface="Cambria" panose="02040503050406030204" pitchFamily="18" charset="0"/>
              </a:rPr>
              <a:t>I pregiudizi negativi vengono condivisi dalla persona, entrando a far parte della definizione profonda di se.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682EC12-E2D3-7D43-759C-41CEEE4A7CA6}"/>
              </a:ext>
            </a:extLst>
          </p:cNvPr>
          <p:cNvSpPr txBox="1"/>
          <p:nvPr/>
        </p:nvSpPr>
        <p:spPr>
          <a:xfrm>
            <a:off x="3815285" y="4712563"/>
            <a:ext cx="3618701" cy="938719"/>
          </a:xfrm>
          <a:prstGeom prst="rect">
            <a:avLst/>
          </a:prstGeom>
          <a:noFill/>
          <a:ln w="28575">
            <a:solidFill>
              <a:srgbClr val="C01E4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Viene minato il costrutto di AUTOEFFICACIA, fondamentale per la realizzazione personale</a:t>
            </a:r>
          </a:p>
          <a:p>
            <a:r>
              <a:rPr lang="it-IT" sz="900" dirty="0">
                <a:latin typeface="Cambria" panose="02040503050406030204" pitchFamily="18" charset="0"/>
              </a:rPr>
              <a:t>(capacità di compiere azioni influenti per la propria identità e la propria esistenza, compresi avvio e mantenimento di comportamenti finalizzati)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73050D1-FB7F-3AF7-BDDD-7294529AE3FE}"/>
              </a:ext>
            </a:extLst>
          </p:cNvPr>
          <p:cNvCxnSpPr>
            <a:cxnSpLocks/>
          </p:cNvCxnSpPr>
          <p:nvPr/>
        </p:nvCxnSpPr>
        <p:spPr>
          <a:xfrm>
            <a:off x="5562726" y="4163001"/>
            <a:ext cx="0" cy="4511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C773034-40A9-5CCC-A463-3C315AF4EA8D}"/>
              </a:ext>
            </a:extLst>
          </p:cNvPr>
          <p:cNvSpPr txBox="1"/>
          <p:nvPr/>
        </p:nvSpPr>
        <p:spPr>
          <a:xfrm>
            <a:off x="8265117" y="5111396"/>
            <a:ext cx="37273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i="1" dirty="0">
                <a:latin typeface="Cambria" panose="02040503050406030204" pitchFamily="18" charset="0"/>
              </a:rPr>
              <a:t>L. A. </a:t>
            </a:r>
            <a:r>
              <a:rPr lang="it-IT" sz="1000" b="1" i="1" dirty="0" err="1">
                <a:latin typeface="Cambria" panose="02040503050406030204" pitchFamily="18" charset="0"/>
              </a:rPr>
              <a:t>McGarrity</a:t>
            </a:r>
            <a:r>
              <a:rPr lang="it-IT" sz="1000" b="1" i="1" dirty="0">
                <a:latin typeface="Cambria" panose="02040503050406030204" pitchFamily="18" charset="0"/>
              </a:rPr>
              <a:t>, H. </a:t>
            </a:r>
            <a:r>
              <a:rPr lang="it-IT" sz="1000" b="1" i="1" dirty="0" err="1">
                <a:latin typeface="Cambria" panose="02040503050406030204" pitchFamily="18" charset="0"/>
              </a:rPr>
              <a:t>R</a:t>
            </a:r>
            <a:r>
              <a:rPr lang="it-IT" sz="1000" b="1" i="1" dirty="0">
                <a:latin typeface="Cambria" panose="02040503050406030204" pitchFamily="18" charset="0"/>
              </a:rPr>
              <a:t>. Farnsworth </a:t>
            </a:r>
            <a:r>
              <a:rPr lang="it-IT" sz="1000" b="1" i="1" dirty="0" err="1">
                <a:latin typeface="Cambria" panose="02040503050406030204" pitchFamily="18" charset="0"/>
              </a:rPr>
              <a:t>Current</a:t>
            </a:r>
            <a:r>
              <a:rPr lang="it-IT" sz="1000" b="1" i="1" dirty="0">
                <a:latin typeface="Cambria" panose="02040503050406030204" pitchFamily="18" charset="0"/>
              </a:rPr>
              <a:t> </a:t>
            </a:r>
            <a:r>
              <a:rPr lang="it-IT" sz="1000" b="1" i="1" dirty="0" err="1">
                <a:latin typeface="Cambria" panose="02040503050406030204" pitchFamily="18" charset="0"/>
              </a:rPr>
              <a:t>Obesity</a:t>
            </a:r>
            <a:r>
              <a:rPr lang="it-IT" sz="1000" b="1" i="1" dirty="0">
                <a:latin typeface="Cambria" panose="02040503050406030204" pitchFamily="18" charset="0"/>
              </a:rPr>
              <a:t> Report 2025</a:t>
            </a:r>
          </a:p>
        </p:txBody>
      </p:sp>
      <p:pic>
        <p:nvPicPr>
          <p:cNvPr id="50" name="Segnaposto contenuto 13">
            <a:extLst>
              <a:ext uri="{FF2B5EF4-FFF2-40B4-BE49-F238E27FC236}">
                <a16:creationId xmlns:a16="http://schemas.microsoft.com/office/drawing/2014/main" id="{B8CB65EA-025C-D966-C72A-98BAA898B68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530263" y="5376253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087AB59-BB30-AD80-8C86-841AC2DA0A8B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</p:spTree>
    <p:extLst>
      <p:ext uri="{BB962C8B-B14F-4D97-AF65-F5344CB8AC3E}">
        <p14:creationId xmlns:p14="http://schemas.microsoft.com/office/powerpoint/2010/main" val="19597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45ED2638-DDC2-676D-9A82-D3591F70EAE1}"/>
              </a:ext>
            </a:extLst>
          </p:cNvPr>
          <p:cNvSpPr/>
          <p:nvPr/>
        </p:nvSpPr>
        <p:spPr>
          <a:xfrm>
            <a:off x="0" y="5963069"/>
            <a:ext cx="12192000" cy="308606"/>
          </a:xfrm>
          <a:prstGeom prst="rect">
            <a:avLst/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07DE06-DCAA-0B24-B7AE-4BE78A4E0D04}"/>
              </a:ext>
            </a:extLst>
          </p:cNvPr>
          <p:cNvSpPr txBox="1">
            <a:spLocks/>
          </p:cNvSpPr>
          <p:nvPr/>
        </p:nvSpPr>
        <p:spPr>
          <a:xfrm>
            <a:off x="496711" y="125141"/>
            <a:ext cx="11288875" cy="482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2800" i="1" dirty="0">
                <a:solidFill>
                  <a:srgbClr val="2E3D92"/>
                </a:solidFill>
                <a:latin typeface="Century" panose="02040604050505020304" pitchFamily="18" charset="0"/>
              </a:rPr>
              <a:t>OBESITA’  e  STIGMA</a:t>
            </a: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BA8EE22D-A735-5137-4D10-8068E7F8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3" t="42414" r="45984" b="25405"/>
          <a:stretch/>
        </p:blipFill>
        <p:spPr>
          <a:xfrm>
            <a:off x="7224888" y="2733335"/>
            <a:ext cx="1501423" cy="19868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83D716-8C46-D4AE-3CFB-F16CE8384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7" t="2500" r="7256" b="77009"/>
          <a:stretch/>
        </p:blipFill>
        <p:spPr>
          <a:xfrm>
            <a:off x="65797" y="1022800"/>
            <a:ext cx="3667685" cy="1273484"/>
          </a:xfrm>
          <a:prstGeom prst="rect">
            <a:avLst/>
          </a:prstGeom>
          <a:ln>
            <a:solidFill>
              <a:srgbClr val="2E3D92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615014E-71A9-5614-62FD-EE8768204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7" t="21031" r="8877" b="21392"/>
          <a:stretch/>
        </p:blipFill>
        <p:spPr>
          <a:xfrm>
            <a:off x="68255" y="2476676"/>
            <a:ext cx="3681355" cy="1426961"/>
          </a:xfrm>
          <a:prstGeom prst="rect">
            <a:avLst/>
          </a:prstGeom>
          <a:ln>
            <a:solidFill>
              <a:srgbClr val="2E3D92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C35E16-D1D1-DC38-A111-F3520883564E}"/>
              </a:ext>
            </a:extLst>
          </p:cNvPr>
          <p:cNvSpPr txBox="1"/>
          <p:nvPr/>
        </p:nvSpPr>
        <p:spPr>
          <a:xfrm>
            <a:off x="4267994" y="829495"/>
            <a:ext cx="74152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85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mbria" panose="02040503050406030204" pitchFamily="18" charset="0"/>
              </a:rPr>
              <a:t>L'obesità viene valutata pregiudizialmente quale condizione autoimposta, con una facile via d'uscita: </a:t>
            </a:r>
          </a:p>
          <a:p>
            <a:pPr algn="ctr"/>
            <a:r>
              <a:rPr lang="it-IT" sz="1200" dirty="0">
                <a:latin typeface="Cambria" panose="02040503050406030204" pitchFamily="18" charset="0"/>
              </a:rPr>
              <a:t>"</a:t>
            </a:r>
            <a:r>
              <a:rPr lang="it-IT" sz="1200" b="1" dirty="0">
                <a:latin typeface="Cambria" panose="02040503050406030204" pitchFamily="18" charset="0"/>
              </a:rPr>
              <a:t>mangiare meno e muoversi di più</a:t>
            </a:r>
            <a:r>
              <a:rPr lang="it-IT" sz="1200" dirty="0">
                <a:latin typeface="Cambria" panose="02040503050406030204" pitchFamily="18" charset="0"/>
              </a:rPr>
              <a:t>"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EEE9CC-07EA-2CE8-5C13-30EDE5D9F9E7}"/>
              </a:ext>
            </a:extLst>
          </p:cNvPr>
          <p:cNvSpPr txBox="1"/>
          <p:nvPr/>
        </p:nvSpPr>
        <p:spPr>
          <a:xfrm>
            <a:off x="6543381" y="1797361"/>
            <a:ext cx="2842461" cy="6924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entury" panose="02040604050505020304" pitchFamily="18" charset="0"/>
              </a:rPr>
              <a:t>Deduzione Stereotipata </a:t>
            </a:r>
          </a:p>
          <a:p>
            <a:pPr algn="ctr"/>
            <a:r>
              <a:rPr lang="it-IT" sz="900" dirty="0">
                <a:latin typeface="Century" panose="02040604050505020304" pitchFamily="18" charset="0"/>
              </a:rPr>
              <a:t>Gli individui possono controllare pienamente il proprio peso corporeo</a:t>
            </a:r>
          </a:p>
          <a:p>
            <a:pPr algn="ctr"/>
            <a:r>
              <a:rPr lang="it-IT" sz="900" dirty="0">
                <a:latin typeface="Century" panose="02040604050505020304" pitchFamily="18" charset="0"/>
              </a:rPr>
              <a:t> attraverso scelte comportamentali appropriate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9ED95A-1FAE-F281-A80E-BC14FAD37C1B}"/>
              </a:ext>
            </a:extLst>
          </p:cNvPr>
          <p:cNvSpPr txBox="1"/>
          <p:nvPr/>
        </p:nvSpPr>
        <p:spPr>
          <a:xfrm>
            <a:off x="4087096" y="2886207"/>
            <a:ext cx="2463465" cy="1681101"/>
          </a:xfrm>
          <a:prstGeom prst="rect">
            <a:avLst/>
          </a:prstGeom>
          <a:solidFill>
            <a:schemeClr val="bg1"/>
          </a:solidFill>
          <a:ln>
            <a:solidFill>
              <a:srgbClr val="3185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50" b="1" dirty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it-IT" sz="900" b="1" dirty="0">
                <a:latin typeface="Century" panose="02040604050505020304" pitchFamily="18" charset="0"/>
              </a:rPr>
              <a:t>Stigma verso l’obesità come</a:t>
            </a:r>
            <a:r>
              <a:rPr lang="it-IT" sz="900" b="1" dirty="0"/>
              <a:t>: </a:t>
            </a:r>
          </a:p>
          <a:p>
            <a:pPr algn="ctr"/>
            <a:r>
              <a:rPr lang="it-IT" sz="1200" b="1" dirty="0">
                <a:latin typeface="Century" panose="02040604050505020304" pitchFamily="18" charset="0"/>
              </a:rPr>
              <a:t>CONDIZIONE INDIVIDUALE</a:t>
            </a:r>
          </a:p>
          <a:p>
            <a:pPr algn="ctr"/>
            <a:r>
              <a:rPr lang="it-IT" sz="750" b="1" dirty="0">
                <a:latin typeface="Century" panose="02040604050505020304" pitchFamily="18" charset="0"/>
              </a:rPr>
              <a:t>(stigma interiorizzato e sociale)</a:t>
            </a:r>
          </a:p>
          <a:p>
            <a:endParaRPr lang="it-IT" sz="750" dirty="0">
              <a:latin typeface="Century" panose="02040604050505020304" pitchFamily="18" charset="0"/>
            </a:endParaRPr>
          </a:p>
          <a:p>
            <a:endParaRPr lang="it-IT" sz="750" dirty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↑ Disturbi Mentali</a:t>
            </a: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↑ Binge </a:t>
            </a:r>
            <a:r>
              <a:rPr lang="it-IT" sz="900" dirty="0" err="1">
                <a:latin typeface="Century" panose="02040604050505020304" pitchFamily="18" charset="0"/>
              </a:rPr>
              <a:t>Eating</a:t>
            </a:r>
            <a:r>
              <a:rPr lang="it-IT" sz="900" dirty="0">
                <a:latin typeface="Century" panose="02040604050505020304" pitchFamily="18" charset="0"/>
              </a:rPr>
              <a:t> &amp; </a:t>
            </a:r>
            <a:r>
              <a:rPr lang="it-IT" sz="900" dirty="0" err="1">
                <a:latin typeface="Century" panose="02040604050505020304" pitchFamily="18" charset="0"/>
              </a:rPr>
              <a:t>Emotional</a:t>
            </a:r>
            <a:r>
              <a:rPr lang="it-IT" sz="900" dirty="0">
                <a:latin typeface="Century" panose="02040604050505020304" pitchFamily="18" charset="0"/>
              </a:rPr>
              <a:t> </a:t>
            </a:r>
            <a:r>
              <a:rPr lang="it-IT" sz="900" dirty="0" err="1">
                <a:latin typeface="Century" panose="02040604050505020304" pitchFamily="18" charset="0"/>
              </a:rPr>
              <a:t>Eating</a:t>
            </a:r>
            <a:endParaRPr lang="it-IT" sz="900" dirty="0"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↑ Alimentazione malsana &amp; Sedentarietà</a:t>
            </a: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↑ Elevato peso corporeo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57AC5E5-A381-E151-2773-C8350DBAFCF3}"/>
              </a:ext>
            </a:extLst>
          </p:cNvPr>
          <p:cNvSpPr txBox="1"/>
          <p:nvPr/>
        </p:nvSpPr>
        <p:spPr>
          <a:xfrm>
            <a:off x="9340686" y="2886207"/>
            <a:ext cx="2444900" cy="1611852"/>
          </a:xfrm>
          <a:prstGeom prst="rect">
            <a:avLst/>
          </a:prstGeom>
          <a:solidFill>
            <a:schemeClr val="bg1"/>
          </a:solidFill>
          <a:ln>
            <a:solidFill>
              <a:srgbClr val="31859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750" b="1" dirty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it-IT" sz="900" b="1" dirty="0">
                <a:latin typeface="Century" panose="02040604050505020304" pitchFamily="18" charset="0"/>
              </a:rPr>
              <a:t>Stigma verso l’obesità come</a:t>
            </a:r>
            <a:r>
              <a:rPr lang="it-IT" sz="900" b="1" dirty="0"/>
              <a:t>:</a:t>
            </a:r>
          </a:p>
          <a:p>
            <a:pPr algn="ctr"/>
            <a:r>
              <a:rPr lang="it-IT" sz="900" b="1" dirty="0">
                <a:latin typeface="Century" panose="02040604050505020304" pitchFamily="18" charset="0"/>
              </a:rPr>
              <a:t> </a:t>
            </a:r>
            <a:r>
              <a:rPr lang="it-IT" sz="1200" b="1" dirty="0">
                <a:latin typeface="Century" panose="02040604050505020304" pitchFamily="18" charset="0"/>
              </a:rPr>
              <a:t>MALATTIA</a:t>
            </a:r>
          </a:p>
          <a:p>
            <a:pPr algn="ctr"/>
            <a:r>
              <a:rPr lang="it-IT" sz="750" b="1" dirty="0">
                <a:latin typeface="Century" panose="02040604050505020304" pitchFamily="18" charset="0"/>
              </a:rPr>
              <a:t>(stigma clinico)</a:t>
            </a:r>
          </a:p>
          <a:p>
            <a:endParaRPr lang="it-IT" sz="750" dirty="0">
              <a:latin typeface="Century" panose="02040604050505020304" pitchFamily="18" charset="0"/>
            </a:endParaRPr>
          </a:p>
          <a:p>
            <a:endParaRPr lang="it-IT" sz="750" dirty="0">
              <a:latin typeface="Century" panose="02040604050505020304" pitchFamily="18" charset="0"/>
            </a:endParaRPr>
          </a:p>
          <a:p>
            <a:r>
              <a:rPr lang="it-IT" sz="900" dirty="0">
                <a:latin typeface="Century" panose="02040604050505020304" pitchFamily="18" charset="0"/>
              </a:rPr>
              <a:t>↓ Approcci Sistemici Preventivi</a:t>
            </a: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↓ Finanziamenti per la ricerca sull’obesità</a:t>
            </a: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↓ Copertura per il trattamento dell’obesità</a:t>
            </a:r>
          </a:p>
          <a:p>
            <a:pPr>
              <a:lnSpc>
                <a:spcPct val="150000"/>
              </a:lnSpc>
            </a:pPr>
            <a:r>
              <a:rPr lang="it-IT" sz="900" dirty="0">
                <a:latin typeface="Century" panose="02040604050505020304" pitchFamily="18" charset="0"/>
              </a:rPr>
              <a:t>↓ Inerzia terapeutica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7D20E92-C7AD-232C-A9E4-89273C400341}"/>
              </a:ext>
            </a:extLst>
          </p:cNvPr>
          <p:cNvSpPr txBox="1"/>
          <p:nvPr/>
        </p:nvSpPr>
        <p:spPr>
          <a:xfrm>
            <a:off x="6550561" y="5089386"/>
            <a:ext cx="3104148" cy="553998"/>
          </a:xfrm>
          <a:prstGeom prst="rect">
            <a:avLst/>
          </a:prstGeom>
          <a:solidFill>
            <a:schemeClr val="bg1"/>
          </a:solidFill>
          <a:ln>
            <a:solidFill>
              <a:srgbClr val="3185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Century" panose="02040604050505020304" pitchFamily="18" charset="0"/>
              </a:rPr>
              <a:t>Lo stigma aumenta la sofferenza individuale </a:t>
            </a:r>
          </a:p>
          <a:p>
            <a:pPr algn="ctr"/>
            <a:r>
              <a:rPr lang="it-IT" sz="1000" b="1" dirty="0">
                <a:latin typeface="Century" panose="02040604050505020304" pitchFamily="18" charset="0"/>
              </a:rPr>
              <a:t>e ostacola la prevenzione e la gestione dell'obesità rispetto ad altre malattie croniche (</a:t>
            </a:r>
            <a:r>
              <a:rPr lang="it-IT" sz="1000" b="1" dirty="0" err="1">
                <a:latin typeface="Century" panose="02040604050505020304" pitchFamily="18" charset="0"/>
              </a:rPr>
              <a:t>NCDs</a:t>
            </a:r>
            <a:r>
              <a:rPr lang="it-IT" sz="1000" b="1" dirty="0">
                <a:latin typeface="Century" panose="02040604050505020304" pitchFamily="18" charset="0"/>
              </a:rPr>
              <a:t>)</a:t>
            </a:r>
            <a:endParaRPr lang="it-IT" sz="1000" b="1" dirty="0"/>
          </a:p>
        </p:txBody>
      </p:sp>
      <p:sp>
        <p:nvSpPr>
          <p:cNvPr id="24" name="Freccia giù 23">
            <a:extLst>
              <a:ext uri="{FF2B5EF4-FFF2-40B4-BE49-F238E27FC236}">
                <a16:creationId xmlns:a16="http://schemas.microsoft.com/office/drawing/2014/main" id="{A9CFCA8C-9C5D-B37B-5152-939C21079191}"/>
              </a:ext>
            </a:extLst>
          </p:cNvPr>
          <p:cNvSpPr/>
          <p:nvPr/>
        </p:nvSpPr>
        <p:spPr>
          <a:xfrm flipH="1">
            <a:off x="7800621" y="1416866"/>
            <a:ext cx="376643" cy="27646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curva 27">
            <a:extLst>
              <a:ext uri="{FF2B5EF4-FFF2-40B4-BE49-F238E27FC236}">
                <a16:creationId xmlns:a16="http://schemas.microsoft.com/office/drawing/2014/main" id="{76FEC59C-DD12-7AA4-256A-4037B4440308}"/>
              </a:ext>
            </a:extLst>
          </p:cNvPr>
          <p:cNvSpPr/>
          <p:nvPr/>
        </p:nvSpPr>
        <p:spPr>
          <a:xfrm rot="5400000">
            <a:off x="9854961" y="1772596"/>
            <a:ext cx="598788" cy="1185332"/>
          </a:xfrm>
          <a:prstGeom prst="bentArrow">
            <a:avLst>
              <a:gd name="adj1" fmla="val 8032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Freccia curva 30">
            <a:extLst>
              <a:ext uri="{FF2B5EF4-FFF2-40B4-BE49-F238E27FC236}">
                <a16:creationId xmlns:a16="http://schemas.microsoft.com/office/drawing/2014/main" id="{EC3B6ADE-9412-3ACA-D418-51693A61D1E3}"/>
              </a:ext>
            </a:extLst>
          </p:cNvPr>
          <p:cNvSpPr/>
          <p:nvPr/>
        </p:nvSpPr>
        <p:spPr>
          <a:xfrm rot="5400000" flipV="1">
            <a:off x="5313838" y="1753931"/>
            <a:ext cx="598788" cy="1185328"/>
          </a:xfrm>
          <a:prstGeom prst="bentArrow">
            <a:avLst>
              <a:gd name="adj1" fmla="val 8032"/>
              <a:gd name="adj2" fmla="val 25000"/>
              <a:gd name="adj3" fmla="val 25000"/>
              <a:gd name="adj4" fmla="val 3243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curva 31">
            <a:extLst>
              <a:ext uri="{FF2B5EF4-FFF2-40B4-BE49-F238E27FC236}">
                <a16:creationId xmlns:a16="http://schemas.microsoft.com/office/drawing/2014/main" id="{CC59D4F2-CA03-977E-E0AE-785E20F108EE}"/>
              </a:ext>
            </a:extLst>
          </p:cNvPr>
          <p:cNvSpPr/>
          <p:nvPr/>
        </p:nvSpPr>
        <p:spPr>
          <a:xfrm rot="10800000" flipH="1">
            <a:off x="5266507" y="4643108"/>
            <a:ext cx="779002" cy="915134"/>
          </a:xfrm>
          <a:prstGeom prst="bentArrow">
            <a:avLst>
              <a:gd name="adj1" fmla="val 8032"/>
              <a:gd name="adj2" fmla="val 25000"/>
              <a:gd name="adj3" fmla="val 30796"/>
              <a:gd name="adj4" fmla="val 302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Freccia curva 33">
            <a:extLst>
              <a:ext uri="{FF2B5EF4-FFF2-40B4-BE49-F238E27FC236}">
                <a16:creationId xmlns:a16="http://schemas.microsoft.com/office/drawing/2014/main" id="{A7141640-EBD9-6C63-D277-ABCA04F41295}"/>
              </a:ext>
            </a:extLst>
          </p:cNvPr>
          <p:cNvSpPr/>
          <p:nvPr/>
        </p:nvSpPr>
        <p:spPr>
          <a:xfrm rot="10800000">
            <a:off x="10107829" y="4643102"/>
            <a:ext cx="726257" cy="915137"/>
          </a:xfrm>
          <a:prstGeom prst="bentArrow">
            <a:avLst>
              <a:gd name="adj1" fmla="val 8032"/>
              <a:gd name="adj2" fmla="val 30987"/>
              <a:gd name="adj3" fmla="val 33747"/>
              <a:gd name="adj4" fmla="val 367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6" name="Segnaposto contenuto 13">
            <a:extLst>
              <a:ext uri="{FF2B5EF4-FFF2-40B4-BE49-F238E27FC236}">
                <a16:creationId xmlns:a16="http://schemas.microsoft.com/office/drawing/2014/main" id="{84F21DBF-C007-911D-A0DA-6E56DD8A178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530263" y="5376253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F875BA5-F37E-4913-8325-19B54FC73E19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  <p:pic>
        <p:nvPicPr>
          <p:cNvPr id="42" name="Immagine 4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9981EB8-7B70-FA83-7945-99EBA2ACD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" y="4025274"/>
            <a:ext cx="3667686" cy="1674897"/>
          </a:xfrm>
          <a:prstGeom prst="rect">
            <a:avLst/>
          </a:prstGeom>
          <a:ln>
            <a:solidFill>
              <a:srgbClr val="2E3D92"/>
            </a:solidFill>
          </a:ln>
        </p:spPr>
      </p:pic>
    </p:spTree>
    <p:extLst>
      <p:ext uri="{BB962C8B-B14F-4D97-AF65-F5344CB8AC3E}">
        <p14:creationId xmlns:p14="http://schemas.microsoft.com/office/powerpoint/2010/main" val="7886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ECA7BD5-D650-723C-B301-9999823D743B}"/>
              </a:ext>
            </a:extLst>
          </p:cNvPr>
          <p:cNvSpPr/>
          <p:nvPr/>
        </p:nvSpPr>
        <p:spPr>
          <a:xfrm>
            <a:off x="0" y="5963069"/>
            <a:ext cx="12192000" cy="308606"/>
          </a:xfrm>
          <a:prstGeom prst="rect">
            <a:avLst/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4E865E-77EB-8EBE-F04E-E73FA9A20346}"/>
              </a:ext>
            </a:extLst>
          </p:cNvPr>
          <p:cNvSpPr txBox="1"/>
          <p:nvPr/>
        </p:nvSpPr>
        <p:spPr>
          <a:xfrm>
            <a:off x="5486400" y="3976731"/>
            <a:ext cx="6397793" cy="830997"/>
          </a:xfrm>
          <a:prstGeom prst="rect">
            <a:avLst/>
          </a:prstGeom>
          <a:noFill/>
          <a:ln w="19050">
            <a:solidFill>
              <a:srgbClr val="E7913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Lo stigma sociale percepito deve essere valutato con attenzione nella fase di arruolamento </a:t>
            </a:r>
            <a:r>
              <a:rPr lang="it-IT" sz="1600" dirty="0" err="1">
                <a:latin typeface="Cambria" panose="02040503050406030204" pitchFamily="18" charset="0"/>
              </a:rPr>
              <a:t>Pre-Bariatrico</a:t>
            </a:r>
            <a:r>
              <a:rPr lang="it-IT" sz="1600" dirty="0">
                <a:latin typeface="Cambria" panose="02040503050406030204" pitchFamily="18" charset="0"/>
              </a:rPr>
              <a:t> e monitorato nel tempo durante gli incontri di Follow Up.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BC7559-857B-D797-5D1C-69FDECEF5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7498" y="1774573"/>
            <a:ext cx="3088336" cy="437038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01F952-CDD3-81BE-EE76-24D29C0A3C6F}"/>
              </a:ext>
            </a:extLst>
          </p:cNvPr>
          <p:cNvSpPr txBox="1"/>
          <p:nvPr/>
        </p:nvSpPr>
        <p:spPr>
          <a:xfrm>
            <a:off x="5796214" y="1231892"/>
            <a:ext cx="5832683" cy="1815882"/>
          </a:xfrm>
          <a:prstGeom prst="rect">
            <a:avLst/>
          </a:prstGeom>
          <a:noFill/>
          <a:ln w="19050"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Lo stigma interiorizzato, riguardo il peso corporeo: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Ha un impatto diretto sull'autostima e sull'</a:t>
            </a:r>
            <a:r>
              <a:rPr lang="it-IT" sz="1600" dirty="0" err="1">
                <a:latin typeface="Cambria" panose="02040503050406030204" pitchFamily="18" charset="0"/>
              </a:rPr>
              <a:t>autopercezione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Compromette la capacità di aderire a un programma dietetico 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Predispone ad una perdita di peso insufficiente o un recupero del peso perso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Influenza i risultati post-chirurgici nel lungo termine, per via di una minore aderenza agli stili alimentari richiesti</a:t>
            </a:r>
          </a:p>
        </p:txBody>
      </p:sp>
      <p:pic>
        <p:nvPicPr>
          <p:cNvPr id="15" name="Segnaposto contenuto 13">
            <a:extLst>
              <a:ext uri="{FF2B5EF4-FFF2-40B4-BE49-F238E27FC236}">
                <a16:creationId xmlns:a16="http://schemas.microsoft.com/office/drawing/2014/main" id="{66519616-F19B-E287-DF2D-F8EA45B8704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435645" y="5381692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B8AFADE1-C28D-3EEF-B6A5-B3FD8885D286}"/>
              </a:ext>
            </a:extLst>
          </p:cNvPr>
          <p:cNvSpPr/>
          <p:nvPr/>
        </p:nvSpPr>
        <p:spPr>
          <a:xfrm>
            <a:off x="2102796" y="4354890"/>
            <a:ext cx="1240478" cy="1177620"/>
          </a:xfrm>
          <a:prstGeom prst="ellipse">
            <a:avLst/>
          </a:prstGeom>
          <a:noFill/>
          <a:ln>
            <a:solidFill>
              <a:srgbClr val="E79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0803E5A-916A-E36E-58C1-A01BFCFD8850}"/>
              </a:ext>
            </a:extLst>
          </p:cNvPr>
          <p:cNvSpPr/>
          <p:nvPr/>
        </p:nvSpPr>
        <p:spPr>
          <a:xfrm>
            <a:off x="0" y="721889"/>
            <a:ext cx="2131372" cy="126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0B4689-9D8E-CC2D-8519-1EE9DFD06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51" r="26611"/>
          <a:stretch/>
        </p:blipFill>
        <p:spPr>
          <a:xfrm rot="5400000">
            <a:off x="1710275" y="-1145434"/>
            <a:ext cx="1750948" cy="49139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1AA158-FCAB-933A-FC1D-A3F8240E5689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</p:spTree>
    <p:extLst>
      <p:ext uri="{BB962C8B-B14F-4D97-AF65-F5344CB8AC3E}">
        <p14:creationId xmlns:p14="http://schemas.microsoft.com/office/powerpoint/2010/main" val="4464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o 17">
            <a:extLst>
              <a:ext uri="{FF2B5EF4-FFF2-40B4-BE49-F238E27FC236}">
                <a16:creationId xmlns:a16="http://schemas.microsoft.com/office/drawing/2014/main" id="{A62C5120-0211-B248-28BE-74A0A8531B3E}"/>
              </a:ext>
            </a:extLst>
          </p:cNvPr>
          <p:cNvSpPr/>
          <p:nvPr/>
        </p:nvSpPr>
        <p:spPr>
          <a:xfrm rot="5400000">
            <a:off x="5111499" y="-522565"/>
            <a:ext cx="1344800" cy="2701196"/>
          </a:xfrm>
          <a:prstGeom prst="homePlate">
            <a:avLst>
              <a:gd name="adj" fmla="val 42699"/>
            </a:avLst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4785D7-02D6-8AB5-E0CE-EE5570B522E8}"/>
              </a:ext>
            </a:extLst>
          </p:cNvPr>
          <p:cNvSpPr txBox="1"/>
          <p:nvPr/>
        </p:nvSpPr>
        <p:spPr>
          <a:xfrm>
            <a:off x="4150794" y="146772"/>
            <a:ext cx="331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Stigma del peso in MBS</a:t>
            </a:r>
          </a:p>
          <a:p>
            <a:pPr algn="ctr"/>
            <a:endParaRPr lang="it-IT" sz="12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Anticipato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Vissuto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Interiorizzato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367EA-F9DA-675D-F542-853A561F3338}"/>
              </a:ext>
            </a:extLst>
          </p:cNvPr>
          <p:cNvSpPr txBox="1"/>
          <p:nvPr/>
        </p:nvSpPr>
        <p:spPr>
          <a:xfrm>
            <a:off x="7515497" y="2230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421F802-EE15-CF06-318E-E6AF4E16016F}"/>
              </a:ext>
            </a:extLst>
          </p:cNvPr>
          <p:cNvCxnSpPr>
            <a:cxnSpLocks/>
          </p:cNvCxnSpPr>
          <p:nvPr/>
        </p:nvCxnSpPr>
        <p:spPr>
          <a:xfrm flipH="1">
            <a:off x="4150794" y="1183043"/>
            <a:ext cx="722333" cy="658713"/>
          </a:xfrm>
          <a:prstGeom prst="straightConnector1">
            <a:avLst/>
          </a:prstGeom>
          <a:ln w="19050">
            <a:solidFill>
              <a:srgbClr val="2E3D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EA4A040-2D9F-2516-8FFF-B27C74FC0856}"/>
              </a:ext>
            </a:extLst>
          </p:cNvPr>
          <p:cNvCxnSpPr>
            <a:cxnSpLocks/>
          </p:cNvCxnSpPr>
          <p:nvPr/>
        </p:nvCxnSpPr>
        <p:spPr>
          <a:xfrm>
            <a:off x="7468974" y="625846"/>
            <a:ext cx="2205604" cy="1263746"/>
          </a:xfrm>
          <a:prstGeom prst="straightConnector1">
            <a:avLst/>
          </a:prstGeom>
          <a:ln w="19050">
            <a:solidFill>
              <a:srgbClr val="2E3D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B65AA8-1500-BB3A-E9F6-99F729F9A88D}"/>
              </a:ext>
            </a:extLst>
          </p:cNvPr>
          <p:cNvSpPr txBox="1"/>
          <p:nvPr/>
        </p:nvSpPr>
        <p:spPr>
          <a:xfrm>
            <a:off x="181048" y="1960592"/>
            <a:ext cx="221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cap="all" dirty="0">
                <a:latin typeface="Cambria" panose="02040503050406030204" pitchFamily="18" charset="0"/>
              </a:rPr>
              <a:t>Fattori Contribuenti </a:t>
            </a:r>
          </a:p>
          <a:p>
            <a:pPr algn="ctr"/>
            <a:r>
              <a:rPr lang="it-IT" sz="1400" b="1" cap="all" dirty="0">
                <a:latin typeface="Cambria" panose="02040503050406030204" pitchFamily="18" charset="0"/>
              </a:rPr>
              <a:t>l’Obesità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37C26C-AF1C-BD69-5C22-760A8C75C16B}"/>
              </a:ext>
            </a:extLst>
          </p:cNvPr>
          <p:cNvSpPr txBox="1"/>
          <p:nvPr/>
        </p:nvSpPr>
        <p:spPr>
          <a:xfrm>
            <a:off x="181939" y="2601225"/>
            <a:ext cx="2419249" cy="2677656"/>
          </a:xfrm>
          <a:prstGeom prst="rect">
            <a:avLst/>
          </a:prstGeom>
          <a:noFill/>
          <a:ln w="19050"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cap="all" dirty="0">
                <a:latin typeface="Cambria" panose="02040503050406030204" pitchFamily="18" charset="0"/>
              </a:rPr>
              <a:t>Esperienze traumatiche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Insicurezza alimentare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Deserti alimentari 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Diagnosi mediche 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Uso di farmaci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Comportamenti alimentari 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Disturbi psicopatologici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Stress cronico 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Comportamenti salutari 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Isolamento sociale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Utilizzo dell'assistenza sanitaria 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Politiche/legislazioni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Campagne di salute pubblica</a:t>
            </a:r>
          </a:p>
        </p:txBody>
      </p:sp>
      <p:sp>
        <p:nvSpPr>
          <p:cNvPr id="16" name="Pentagono 15">
            <a:extLst>
              <a:ext uri="{FF2B5EF4-FFF2-40B4-BE49-F238E27FC236}">
                <a16:creationId xmlns:a16="http://schemas.microsoft.com/office/drawing/2014/main" id="{EDA3F258-AFE2-1D62-2555-E313361A6173}"/>
              </a:ext>
            </a:extLst>
          </p:cNvPr>
          <p:cNvSpPr/>
          <p:nvPr/>
        </p:nvSpPr>
        <p:spPr>
          <a:xfrm>
            <a:off x="181939" y="1943680"/>
            <a:ext cx="2415974" cy="493677"/>
          </a:xfrm>
          <a:prstGeom prst="homePlate">
            <a:avLst/>
          </a:prstGeom>
          <a:noFill/>
          <a:ln w="19050">
            <a:solidFill>
              <a:srgbClr val="E79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Mostrina 16">
            <a:extLst>
              <a:ext uri="{FF2B5EF4-FFF2-40B4-BE49-F238E27FC236}">
                <a16:creationId xmlns:a16="http://schemas.microsoft.com/office/drawing/2014/main" id="{82977F95-1570-67D9-1BF1-23A1B65BC5EE}"/>
              </a:ext>
            </a:extLst>
          </p:cNvPr>
          <p:cNvSpPr/>
          <p:nvPr/>
        </p:nvSpPr>
        <p:spPr>
          <a:xfrm>
            <a:off x="2755041" y="1960592"/>
            <a:ext cx="2701195" cy="484632"/>
          </a:xfrm>
          <a:prstGeom prst="chevron">
            <a:avLst/>
          </a:prstGeom>
          <a:noFill/>
          <a:ln w="19050">
            <a:solidFill>
              <a:srgbClr val="C25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1428E0D-61EC-B643-8A9A-D816EC323497}"/>
              </a:ext>
            </a:extLst>
          </p:cNvPr>
          <p:cNvCxnSpPr>
            <a:cxnSpLocks/>
          </p:cNvCxnSpPr>
          <p:nvPr/>
        </p:nvCxnSpPr>
        <p:spPr>
          <a:xfrm>
            <a:off x="6630284" y="1226672"/>
            <a:ext cx="575653" cy="662920"/>
          </a:xfrm>
          <a:prstGeom prst="straightConnector1">
            <a:avLst/>
          </a:prstGeom>
          <a:ln w="19050">
            <a:solidFill>
              <a:srgbClr val="2E3D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ostrina 25">
            <a:extLst>
              <a:ext uri="{FF2B5EF4-FFF2-40B4-BE49-F238E27FC236}">
                <a16:creationId xmlns:a16="http://schemas.microsoft.com/office/drawing/2014/main" id="{27D0DA2A-8F78-EF21-2A91-ACF2B5FB33E7}"/>
              </a:ext>
            </a:extLst>
          </p:cNvPr>
          <p:cNvSpPr/>
          <p:nvPr/>
        </p:nvSpPr>
        <p:spPr>
          <a:xfrm>
            <a:off x="5689112" y="1984392"/>
            <a:ext cx="2928938" cy="484632"/>
          </a:xfrm>
          <a:prstGeom prst="chevr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Mostrina 26">
            <a:extLst>
              <a:ext uri="{FF2B5EF4-FFF2-40B4-BE49-F238E27FC236}">
                <a16:creationId xmlns:a16="http://schemas.microsoft.com/office/drawing/2014/main" id="{C845C128-213B-1941-BEA9-396833E75F67}"/>
              </a:ext>
            </a:extLst>
          </p:cNvPr>
          <p:cNvSpPr/>
          <p:nvPr/>
        </p:nvSpPr>
        <p:spPr>
          <a:xfrm>
            <a:off x="8827770" y="1987891"/>
            <a:ext cx="2928938" cy="484632"/>
          </a:xfrm>
          <a:prstGeom prst="chevron">
            <a:avLst/>
          </a:prstGeom>
          <a:noFill/>
          <a:ln w="19050">
            <a:solidFill>
              <a:srgbClr val="0D7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ED0E55-E73D-D664-E3F4-A10EF740E9DB}"/>
              </a:ext>
            </a:extLst>
          </p:cNvPr>
          <p:cNvSpPr txBox="1"/>
          <p:nvPr/>
        </p:nvSpPr>
        <p:spPr>
          <a:xfrm>
            <a:off x="2722598" y="2599698"/>
            <a:ext cx="2701195" cy="2462213"/>
          </a:xfrm>
          <a:prstGeom prst="rect">
            <a:avLst/>
          </a:prstGeom>
          <a:noFill/>
          <a:ln w="19050">
            <a:solidFill>
              <a:srgbClr val="C25FC3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cap="all" dirty="0">
                <a:latin typeface="Cambria" panose="02040503050406030204" pitchFamily="18" charset="0"/>
              </a:rPr>
              <a:t>Ridotto ricorso alle cure 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Scelta della chirurgia </a:t>
            </a:r>
            <a:r>
              <a:rPr lang="it-IT" sz="1200" cap="all" dirty="0" err="1">
                <a:latin typeface="Cambria" panose="02040503050406030204" pitchFamily="18" charset="0"/>
              </a:rPr>
              <a:t>bariatrica</a:t>
            </a:r>
            <a:endParaRPr lang="it-IT" sz="1200" cap="all" dirty="0">
              <a:latin typeface="Cambria" panose="02040503050406030204" pitchFamily="18" charset="0"/>
            </a:endParaRPr>
          </a:p>
          <a:p>
            <a:r>
              <a:rPr lang="it-IT" sz="1200" b="1" cap="all" dirty="0">
                <a:latin typeface="Cambria" panose="02040503050406030204" pitchFamily="18" charset="0"/>
              </a:rPr>
              <a:t>accesso alla chirurgia </a:t>
            </a:r>
            <a:r>
              <a:rPr lang="it-IT" sz="1200" b="1" cap="all" dirty="0" err="1">
                <a:latin typeface="Cambria" panose="02040503050406030204" pitchFamily="18" charset="0"/>
              </a:rPr>
              <a:t>bariatrica</a:t>
            </a:r>
            <a:endParaRPr lang="it-IT" sz="1200" b="1" cap="all" dirty="0">
              <a:latin typeface="Cambria" panose="02040503050406030204" pitchFamily="18" charset="0"/>
            </a:endParaRPr>
          </a:p>
          <a:p>
            <a:r>
              <a:rPr lang="it-IT" sz="1200" cap="all" dirty="0">
                <a:latin typeface="Cambria" panose="02040503050406030204" pitchFamily="18" charset="0"/>
              </a:rPr>
              <a:t>trattamenti basati sull'evidenza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farmaci anti-obesità</a:t>
            </a:r>
          </a:p>
          <a:p>
            <a:r>
              <a:rPr lang="it-IT" sz="1200" cap="all" dirty="0">
                <a:latin typeface="Cambria" panose="02040503050406030204" pitchFamily="18" charset="0"/>
              </a:rPr>
              <a:t>trattamento delle comorbilità</a:t>
            </a:r>
          </a:p>
          <a:p>
            <a:r>
              <a:rPr lang="it-IT" sz="1200" b="1" cap="all" dirty="0">
                <a:latin typeface="Cambria" panose="02040503050406030204" pitchFamily="18" charset="0"/>
              </a:rPr>
              <a:t>stigma intorno alla chirurgia </a:t>
            </a:r>
            <a:r>
              <a:rPr lang="it-IT" sz="1200" b="1" cap="all" dirty="0" err="1">
                <a:latin typeface="Cambria" panose="02040503050406030204" pitchFamily="18" charset="0"/>
              </a:rPr>
              <a:t>bariatrica</a:t>
            </a:r>
            <a:endParaRPr lang="it-IT" sz="1200" b="1" cap="all" dirty="0">
              <a:latin typeface="Cambria" panose="02040503050406030204" pitchFamily="18" charset="0"/>
            </a:endParaRPr>
          </a:p>
          <a:p>
            <a:r>
              <a:rPr lang="it-IT" sz="1100" cap="all" dirty="0">
                <a:latin typeface="Cambria" panose="02040503050406030204" pitchFamily="18" charset="0"/>
              </a:rPr>
              <a:t>comunicazione paziente-operatore sanitario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B9B907-FD24-2658-7DE5-DDD7F10D8210}"/>
              </a:ext>
            </a:extLst>
          </p:cNvPr>
          <p:cNvSpPr txBox="1"/>
          <p:nvPr/>
        </p:nvSpPr>
        <p:spPr>
          <a:xfrm>
            <a:off x="3005330" y="2042025"/>
            <a:ext cx="213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mbria" panose="02040503050406030204" pitchFamily="18" charset="0"/>
              </a:rPr>
              <a:t>ACCESSO ALLE CURE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363114D-5281-4019-37EE-67946B68373D}"/>
              </a:ext>
            </a:extLst>
          </p:cNvPr>
          <p:cNvSpPr txBox="1"/>
          <p:nvPr/>
        </p:nvSpPr>
        <p:spPr>
          <a:xfrm>
            <a:off x="5664537" y="2622276"/>
            <a:ext cx="2824707" cy="25567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CAMBIAMENTI NELLA DIETA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CAMBIAMENTI NELL'ATTIVITÀ FISICA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AUTOSTIMA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MOTIVAZIONE AD INTERVENTO BARIATRICO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STRATEGIE DI COPING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SOSTEGNO SOCIALE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COMPLICANZE MEDICHE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PRESENZA COSTANTE AL FOLLOW-UP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110FDF6-072E-2635-0657-2006B1A3A98F}"/>
              </a:ext>
            </a:extLst>
          </p:cNvPr>
          <p:cNvSpPr txBox="1"/>
          <p:nvPr/>
        </p:nvSpPr>
        <p:spPr>
          <a:xfrm>
            <a:off x="6068503" y="2000156"/>
            <a:ext cx="21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cap="all" dirty="0">
                <a:latin typeface="Cambria" panose="02040503050406030204" pitchFamily="18" charset="0"/>
              </a:rPr>
              <a:t>PERCORSO di </a:t>
            </a:r>
          </a:p>
          <a:p>
            <a:pPr algn="ctr"/>
            <a:r>
              <a:rPr lang="it-IT" sz="1400" b="1" cap="all" dirty="0">
                <a:latin typeface="Cambria" panose="02040503050406030204" pitchFamily="18" charset="0"/>
              </a:rPr>
              <a:t>chirurgia </a:t>
            </a:r>
            <a:r>
              <a:rPr lang="it-IT" sz="1400" b="1" cap="all" dirty="0" err="1">
                <a:latin typeface="Cambria" panose="02040503050406030204" pitchFamily="18" charset="0"/>
              </a:rPr>
              <a:t>bariatrica</a:t>
            </a:r>
            <a:endParaRPr lang="it-IT" sz="1400" b="1" cap="all" dirty="0">
              <a:latin typeface="Cambria" panose="02040503050406030204" pitchFamily="18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4E60310-78EA-F60D-E20A-645B9D1CC91B}"/>
              </a:ext>
            </a:extLst>
          </p:cNvPr>
          <p:cNvSpPr txBox="1"/>
          <p:nvPr/>
        </p:nvSpPr>
        <p:spPr>
          <a:xfrm>
            <a:off x="8736340" y="2621887"/>
            <a:ext cx="3354060" cy="2556726"/>
          </a:xfrm>
          <a:prstGeom prst="rect">
            <a:avLst/>
          </a:prstGeom>
          <a:noFill/>
          <a:ln w="19050">
            <a:solidFill>
              <a:srgbClr val="0D7F6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OSCILLAZIONI PONDERALI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PRESENZA DI COMORBIDITA’  MEDICHE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MOTIVAZIONE A PERSEGUIRE STILI DI VITA CORRETTI E  RESILIENZA AI CAMBIAMENTI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ADESIONE ALLE PRESCRIZIONI </a:t>
            </a:r>
            <a:r>
              <a:rPr lang="it-IT" sz="900" dirty="0">
                <a:latin typeface="Cambria" panose="02040503050406030204" pitchFamily="18" charset="0"/>
              </a:rPr>
              <a:t>(FARMACI/SUPPLEMENTAZIONI)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SOSTEGNO SOCIALE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Cambria" panose="02040503050406030204" pitchFamily="18" charset="0"/>
              </a:rPr>
              <a:t>IMMAGINE CORPOREA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mbria" panose="02040503050406030204" pitchFamily="18" charset="0"/>
              </a:rPr>
              <a:t>DISTURBI PSICOPATOLOGICI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2D4BEDB-118D-2C81-224E-8CDA1D13FB37}"/>
              </a:ext>
            </a:extLst>
          </p:cNvPr>
          <p:cNvSpPr txBox="1"/>
          <p:nvPr/>
        </p:nvSpPr>
        <p:spPr>
          <a:xfrm>
            <a:off x="9478342" y="1985580"/>
            <a:ext cx="179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ambria" panose="02040503050406030204" pitchFamily="18" charset="0"/>
              </a:rPr>
              <a:t>SALUTE NEL</a:t>
            </a:r>
          </a:p>
          <a:p>
            <a:pPr algn="ctr"/>
            <a:r>
              <a:rPr lang="it-IT" sz="1400" b="1" dirty="0">
                <a:latin typeface="Cambria" panose="02040503050406030204" pitchFamily="18" charset="0"/>
              </a:rPr>
              <a:t>LUNGO TERMINE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0726429-F957-9B32-EAEA-4BF66BE6CF65}"/>
              </a:ext>
            </a:extLst>
          </p:cNvPr>
          <p:cNvSpPr txBox="1"/>
          <p:nvPr/>
        </p:nvSpPr>
        <p:spPr>
          <a:xfrm>
            <a:off x="1762121" y="5482069"/>
            <a:ext cx="911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Modello concettuale per lo stigma legato al peso come fattore che contribuisce alle sfide per la salute in tutte le fasi del percorso del paziente nel contesto della MBS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25299163-A493-F8DC-7C0A-8BAD250DEC01}"/>
              </a:ext>
            </a:extLst>
          </p:cNvPr>
          <p:cNvSpPr/>
          <p:nvPr/>
        </p:nvSpPr>
        <p:spPr>
          <a:xfrm>
            <a:off x="0" y="5929202"/>
            <a:ext cx="12192000" cy="308606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79130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BA05537-5FF6-B196-F0AA-BDA3428B84F1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  <p:pic>
        <p:nvPicPr>
          <p:cNvPr id="53" name="Segnaposto contenuto 13">
            <a:extLst>
              <a:ext uri="{FF2B5EF4-FFF2-40B4-BE49-F238E27FC236}">
                <a16:creationId xmlns:a16="http://schemas.microsoft.com/office/drawing/2014/main" id="{D83786CE-3C86-7625-EF9D-763BE7E9B9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530263" y="5489143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Immagine 5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F1F69DC-12F6-2340-A6BE-9D70E00ED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9"/>
          <a:stretch/>
        </p:blipFill>
        <p:spPr>
          <a:xfrm>
            <a:off x="74807" y="115257"/>
            <a:ext cx="3872295" cy="1276447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5310E19-B81E-BC61-FD7A-5291E43443C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152921" y="685381"/>
            <a:ext cx="1997873" cy="1129621"/>
          </a:xfrm>
          <a:prstGeom prst="straightConnector1">
            <a:avLst/>
          </a:prstGeom>
          <a:ln w="19050">
            <a:solidFill>
              <a:srgbClr val="2E3D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13" grpId="0"/>
      <p:bldP spid="14" grpId="0" animBg="1"/>
      <p:bldP spid="16" grpId="0" animBg="1"/>
      <p:bldP spid="17" grpId="0" animBg="1"/>
      <p:bldP spid="26" grpId="0" animBg="1"/>
      <p:bldP spid="27" grpId="0" animBg="1"/>
      <p:bldP spid="29" grpId="0" animBg="1"/>
      <p:bldP spid="30" grpId="0"/>
      <p:bldP spid="33" grpId="0" animBg="1"/>
      <p:bldP spid="34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BD130B23-0FFF-DAE7-A0A9-E50B2A2619FC}"/>
              </a:ext>
            </a:extLst>
          </p:cNvPr>
          <p:cNvSpPr/>
          <p:nvPr/>
        </p:nvSpPr>
        <p:spPr>
          <a:xfrm>
            <a:off x="0" y="5963069"/>
            <a:ext cx="12192000" cy="308606"/>
          </a:xfrm>
          <a:prstGeom prst="rect">
            <a:avLst/>
          </a:prstGeom>
          <a:solidFill>
            <a:srgbClr val="2E3D92"/>
          </a:solidFill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140D333-EC12-63F1-1999-8A215487A9C2}"/>
              </a:ext>
            </a:extLst>
          </p:cNvPr>
          <p:cNvSpPr txBox="1">
            <a:spLocks/>
          </p:cNvSpPr>
          <p:nvPr/>
        </p:nvSpPr>
        <p:spPr>
          <a:xfrm>
            <a:off x="307227" y="53385"/>
            <a:ext cx="10515600" cy="7255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600" i="1" dirty="0">
                <a:solidFill>
                  <a:srgbClr val="2E3D92"/>
                </a:solidFill>
                <a:latin typeface="Century" panose="02040604050505020304" pitchFamily="18" charset="0"/>
              </a:rPr>
              <a:t>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5FC054-751B-D3C2-CDB1-CAC7D51E9C91}"/>
              </a:ext>
            </a:extLst>
          </p:cNvPr>
          <p:cNvSpPr txBox="1"/>
          <p:nvPr/>
        </p:nvSpPr>
        <p:spPr>
          <a:xfrm>
            <a:off x="307227" y="774477"/>
            <a:ext cx="11567615" cy="1015663"/>
          </a:xfrm>
          <a:prstGeom prst="rect">
            <a:avLst/>
          </a:prstGeom>
          <a:solidFill>
            <a:srgbClr val="FFC000"/>
          </a:solidFill>
          <a:ln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 il  </a:t>
            </a:r>
            <a:r>
              <a:rPr lang="it-IT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2050, </a:t>
            </a:r>
            <a:r>
              <a:rPr lang="it-I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mondo:   </a:t>
            </a:r>
          </a:p>
          <a:p>
            <a:pPr algn="ctr"/>
            <a:r>
              <a:rPr lang="it-I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r>
              <a:rPr lang="it-IT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bambini e degli adolescenti (746 milioni) e il 60% degli adulti (3,8 miliardi) saranno sovrappeso o obesi </a:t>
            </a:r>
          </a:p>
          <a:p>
            <a:r>
              <a:rPr lang="it-IT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non verranno intraprese riforme politiche e azioni immediate.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CCC5D7-0C87-42CA-B37B-1C55F0C2CF94}"/>
              </a:ext>
            </a:extLst>
          </p:cNvPr>
          <p:cNvSpPr txBox="1"/>
          <p:nvPr/>
        </p:nvSpPr>
        <p:spPr>
          <a:xfrm>
            <a:off x="307227" y="3540968"/>
            <a:ext cx="11712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it-IT" sz="1800" b="1" dirty="0">
                <a:solidFill>
                  <a:srgbClr val="2E3D92"/>
                </a:solidFill>
                <a:latin typeface="Cambria" panose="02040503050406030204" pitchFamily="18" charset="0"/>
              </a:rPr>
              <a:t>OTTOBRE. 2025 </a:t>
            </a:r>
          </a:p>
          <a:p>
            <a:pPr algn="ctr"/>
            <a:endParaRPr lang="it-IT" sz="1800" b="1" dirty="0">
              <a:solidFill>
                <a:srgbClr val="2E3D92"/>
              </a:solidFill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rgbClr val="2E3D92"/>
                </a:solidFill>
                <a:latin typeface="Cambria" panose="02040503050406030204" pitchFamily="18" charset="0"/>
              </a:rPr>
              <a:t>In Italia viene approvata, in via definitiva, la prima legge al mondo che riconosce l’Obesità come malattia Ddl (</a:t>
            </a:r>
            <a:r>
              <a:rPr lang="it-IT" sz="1600" b="1" dirty="0" err="1">
                <a:solidFill>
                  <a:srgbClr val="2E3D92"/>
                </a:solidFill>
                <a:latin typeface="Cambria" panose="02040503050406030204" pitchFamily="18" charset="0"/>
              </a:rPr>
              <a:t>As</a:t>
            </a:r>
            <a:r>
              <a:rPr lang="it-IT" sz="1600" b="1" dirty="0">
                <a:solidFill>
                  <a:srgbClr val="2E3D92"/>
                </a:solidFill>
                <a:latin typeface="Cambria" panose="02040503050406030204" pitchFamily="18" charset="0"/>
              </a:rPr>
              <a:t> 1483) e si caratterizza quale approccio integrato alla lotta alla malattia comprendendo prevenzione, cura e sensibilizzazione sociale.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295EA2-3AF2-BAF2-F186-BB1F304ED556}"/>
              </a:ext>
            </a:extLst>
          </p:cNvPr>
          <p:cNvSpPr txBox="1"/>
          <p:nvPr/>
        </p:nvSpPr>
        <p:spPr>
          <a:xfrm rot="20756954">
            <a:off x="2899750" y="4302026"/>
            <a:ext cx="6527749" cy="369332"/>
          </a:xfrm>
          <a:prstGeom prst="rect">
            <a:avLst/>
          </a:prstGeom>
          <a:solidFill>
            <a:schemeClr val="bg1"/>
          </a:solidFill>
          <a:ln>
            <a:solidFill>
              <a:srgbClr val="A6151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A61514"/>
                </a:solidFill>
                <a:latin typeface="Cambria" panose="02040503050406030204" pitchFamily="18" charset="0"/>
              </a:rPr>
              <a:t>NON E’ UN PUNTO DI ARRIVO MA UN PUNTO DI PARTENZA!!!!!!!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C2BE56-98FC-F91C-F184-08A253156541}"/>
              </a:ext>
            </a:extLst>
          </p:cNvPr>
          <p:cNvSpPr txBox="1"/>
          <p:nvPr/>
        </p:nvSpPr>
        <p:spPr>
          <a:xfrm>
            <a:off x="567563" y="1947164"/>
            <a:ext cx="11046940" cy="1508105"/>
          </a:xfrm>
          <a:prstGeom prst="rect">
            <a:avLst/>
          </a:prstGeom>
          <a:noFill/>
          <a:ln>
            <a:solidFill>
              <a:srgbClr val="E7913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Lo sviluppo e l'esacerbazione dell'obesità grave sono fortemente influenzati dallo stigma attraverso meccanismi sociali, ambientali, comportamentali e psicologici che, in ultima analisi, hanno implicazioni significative per gli esiti MBS e per la cura stessa dell’obesità.</a:t>
            </a:r>
          </a:p>
          <a:p>
            <a:endParaRPr lang="it-IT" sz="1400" dirty="0">
              <a:solidFill>
                <a:srgbClr val="1F1F1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1F1F1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Ciò sottolinea la necessità di interventi basati sulla resilienza e di cambiamenti sistemici/istituzionali, per ridurre lo stigma del peso sia nell'assistenza sanitaria che nei contesti sociali più ampi,  includendo necessariamente il riconoscimento della complessità dell'obesità e dei fattori ad essa sottostanti. </a:t>
            </a:r>
            <a:endParaRPr lang="it-IT" sz="1400" dirty="0">
              <a:latin typeface="Cambria" panose="02040503050406030204" pitchFamily="18" charset="0"/>
            </a:endParaRPr>
          </a:p>
          <a:p>
            <a:endParaRPr lang="it-IT" sz="800" dirty="0">
              <a:latin typeface="Cambria" panose="020405030504060302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BF5328-B414-6B2C-482D-DC7CDFE4E638}"/>
              </a:ext>
            </a:extLst>
          </p:cNvPr>
          <p:cNvSpPr txBox="1"/>
          <p:nvPr/>
        </p:nvSpPr>
        <p:spPr>
          <a:xfrm>
            <a:off x="4727407" y="5973058"/>
            <a:ext cx="3160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79130"/>
                </a:solidFill>
                <a:latin typeface="Century"/>
                <a:cs typeface="Century"/>
              </a:rPr>
              <a:t>Dott.ssa Emanuela Paone 31.10.2025</a:t>
            </a:r>
          </a:p>
        </p:txBody>
      </p:sp>
      <p:pic>
        <p:nvPicPr>
          <p:cNvPr id="17" name="Segnaposto contenuto 13">
            <a:extLst>
              <a:ext uri="{FF2B5EF4-FFF2-40B4-BE49-F238E27FC236}">
                <a16:creationId xmlns:a16="http://schemas.microsoft.com/office/drawing/2014/main" id="{7A12B13D-4263-9E08-D7F3-96809F4EAF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6" b="-1876"/>
          <a:stretch/>
        </p:blipFill>
        <p:spPr>
          <a:xfrm>
            <a:off x="11555908" y="5373533"/>
            <a:ext cx="614455" cy="89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3554E547-1065-EFDF-6083-AD0E5544855A}"/>
              </a:ext>
            </a:extLst>
          </p:cNvPr>
          <p:cNvSpPr/>
          <p:nvPr/>
        </p:nvSpPr>
        <p:spPr>
          <a:xfrm>
            <a:off x="268106" y="3535472"/>
            <a:ext cx="11645855" cy="1950928"/>
          </a:xfrm>
          <a:prstGeom prst="rect">
            <a:avLst/>
          </a:prstGeom>
          <a:noFill/>
          <a:ln>
            <a:solidFill>
              <a:srgbClr val="2E3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1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2558" y="1757360"/>
            <a:ext cx="2254956" cy="1073932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6591F2-7855-1F19-0BCC-4B23E90FC764}"/>
              </a:ext>
            </a:extLst>
          </p:cNvPr>
          <p:cNvSpPr txBox="1"/>
          <p:nvPr/>
        </p:nvSpPr>
        <p:spPr>
          <a:xfrm>
            <a:off x="6096000" y="5498883"/>
            <a:ext cx="5061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800" b="1" i="1" dirty="0">
                <a:solidFill>
                  <a:srgbClr val="E79130"/>
                </a:solidFill>
              </a:rPr>
              <a:t>Dr.ssa Emanuela Paone</a:t>
            </a:r>
          </a:p>
          <a:p>
            <a:pPr algn="ctr">
              <a:spcBef>
                <a:spcPts val="600"/>
              </a:spcBef>
            </a:pPr>
            <a:r>
              <a:rPr lang="it-IT" sz="1600" b="1" i="1" dirty="0">
                <a:solidFill>
                  <a:srgbClr val="E79130"/>
                </a:solidFill>
              </a:rPr>
              <a:t>Psicologa Psicoterapeuta</a:t>
            </a:r>
            <a:endParaRPr lang="it-IT" sz="2000" b="1" i="1" dirty="0">
              <a:solidFill>
                <a:srgbClr val="E7913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it-IT" sz="1800" b="1" i="1" dirty="0">
                <a:solidFill>
                  <a:srgbClr val="E79130"/>
                </a:solidFill>
              </a:rPr>
              <a:t>Consigliere Affine SICOB area Psicologia Psichiatria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911</TotalTime>
  <Words>965</Words>
  <Application>Microsoft Macintosh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Cambria</vt:lpstr>
      <vt:lpstr>Century</vt:lpstr>
      <vt:lpstr>Times New Roman</vt:lpstr>
      <vt:lpstr>TimesNewRomanPSMT</vt:lpstr>
      <vt:lpstr>Wingdings</vt:lpstr>
      <vt:lpstr>RetrospectVTI</vt:lpstr>
      <vt:lpstr>STIGMA DELL’OBESITA’:  A CHE PUNTO SIAMO?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raffaele lezoche</cp:lastModifiedBy>
  <cp:revision>61</cp:revision>
  <dcterms:created xsi:type="dcterms:W3CDTF">2022-02-27T17:36:31Z</dcterms:created>
  <dcterms:modified xsi:type="dcterms:W3CDTF">2025-10-26T21:01:16Z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